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32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72" r:id="rId14"/>
    <p:sldId id="268" r:id="rId15"/>
    <p:sldId id="265" r:id="rId16"/>
    <p:sldId id="273" r:id="rId17"/>
    <p:sldId id="274" r:id="rId18"/>
    <p:sldId id="278" r:id="rId19"/>
    <p:sldId id="275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26" r:id="rId31"/>
    <p:sldId id="287" r:id="rId32"/>
    <p:sldId id="288" r:id="rId33"/>
    <p:sldId id="289" r:id="rId34"/>
    <p:sldId id="290" r:id="rId35"/>
    <p:sldId id="322" r:id="rId36"/>
    <p:sldId id="327" r:id="rId37"/>
    <p:sldId id="291" r:id="rId38"/>
    <p:sldId id="298" r:id="rId39"/>
    <p:sldId id="320" r:id="rId40"/>
    <p:sldId id="319" r:id="rId41"/>
    <p:sldId id="324" r:id="rId42"/>
    <p:sldId id="292" r:id="rId43"/>
    <p:sldId id="317" r:id="rId44"/>
    <p:sldId id="318" r:id="rId45"/>
    <p:sldId id="323" r:id="rId46"/>
    <p:sldId id="299" r:id="rId47"/>
    <p:sldId id="293" r:id="rId48"/>
    <p:sldId id="294" r:id="rId49"/>
    <p:sldId id="297" r:id="rId50"/>
    <p:sldId id="295" r:id="rId51"/>
    <p:sldId id="296" r:id="rId52"/>
    <p:sldId id="300" r:id="rId53"/>
    <p:sldId id="301" r:id="rId54"/>
    <p:sldId id="302" r:id="rId55"/>
    <p:sldId id="303" r:id="rId56"/>
    <p:sldId id="304" r:id="rId57"/>
    <p:sldId id="325" r:id="rId58"/>
    <p:sldId id="305" r:id="rId59"/>
    <p:sldId id="306" r:id="rId60"/>
    <p:sldId id="328" r:id="rId61"/>
    <p:sldId id="329" r:id="rId62"/>
    <p:sldId id="307" r:id="rId63"/>
    <p:sldId id="309" r:id="rId64"/>
    <p:sldId id="310" r:id="rId65"/>
    <p:sldId id="311" r:id="rId66"/>
    <p:sldId id="312" r:id="rId67"/>
    <p:sldId id="314" r:id="rId68"/>
    <p:sldId id="316" r:id="rId69"/>
    <p:sldId id="308" r:id="rId70"/>
    <p:sldId id="313" r:id="rId71"/>
    <p:sldId id="315" r:id="rId72"/>
    <p:sldId id="270" r:id="rId73"/>
    <p:sldId id="266" r:id="rId74"/>
    <p:sldId id="267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5"/>
    <p:restoredTop sz="96512"/>
  </p:normalViewPr>
  <p:slideViewPr>
    <p:cSldViewPr snapToGrid="0" snapToObjects="1">
      <p:cViewPr>
        <p:scale>
          <a:sx n="123" d="100"/>
          <a:sy n="123" d="100"/>
        </p:scale>
        <p:origin x="52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ru-RU" sz="6600" dirty="0" err="1">
                <a:solidFill>
                  <a:srgbClr val="C00000"/>
                </a:solidFill>
              </a:rPr>
              <a:t>P</a:t>
            </a:r>
            <a:r>
              <a:rPr lang="en-US" sz="6600" dirty="0">
                <a:solidFill>
                  <a:srgbClr val="C00000"/>
                </a:solidFill>
              </a:rPr>
              <a:t>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Интервью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en-US" dirty="0" err="1"/>
              <a:t>д</a:t>
            </a:r>
            <a:r>
              <a:rPr lang="ru-RU" dirty="0"/>
              <a:t>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 русскоязычный создатель </a:t>
            </a:r>
            <a:r>
              <a:rPr lang="ru-RU" dirty="0" err="1"/>
              <a:t>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</a:p>
          <a:p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ru-RU" dirty="0" err="1"/>
              <a:t>A</a:t>
            </a:r>
            <a:r>
              <a:rPr lang="en-US" dirty="0"/>
              <a:t>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en-US" dirty="0" err="1"/>
              <a:t>п</a:t>
            </a:r>
            <a:r>
              <a:rPr lang="ru-RU" dirty="0"/>
              <a:t>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 err="1"/>
              <a:t>Юзабилити</a:t>
            </a:r>
            <a:r>
              <a:rPr lang="ru-RU" dirty="0"/>
              <a:t>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В</a:t>
            </a:r>
            <a:r>
              <a:rPr lang="ru-RU" b="1" dirty="0"/>
              <a:t>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перчатки) и он не может воспользоваться экраном!</a:t>
            </a:r>
          </a:p>
          <a:p>
            <a:pPr lvl="1"/>
            <a:r>
              <a:rPr lang="ru-RU" dirty="0"/>
              <a:t>Как именно они их решают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</a:t>
            </a:r>
            <a:endParaRPr lang="en-US" dirty="0"/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вас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Design Thinking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ru-RU" sz="3600" dirty="0"/>
              <a:t>Дизайн-мышление</a:t>
            </a:r>
            <a:r>
              <a:rPr lang="en-US" sz="3600" dirty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летаю бизнес-классом»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факты как он их решает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Продаёте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  <a:r>
              <a:rPr lang="ru-RU" dirty="0"/>
              <a:t>— в том числе поможет сгенерировать новых лидов. 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Замечено, что 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dirty="0"/>
            </a:br>
            <a:r>
              <a:rPr lang="ru-RU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buNone/>
            </a:pPr>
            <a:r>
              <a:rPr lang="ru-RU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 marL="0" indent="0">
              <a:buNone/>
            </a:pPr>
            <a:r>
              <a:rPr lang="ru-RU" dirty="0"/>
              <a:t>Продуктолог — в одном шаге от </a:t>
            </a:r>
            <a:r>
              <a:rPr lang="en-US" dirty="0"/>
              <a:t>CEO.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Хорошие продукты — это в большей степени заслуга продактов, нежели разработчиков.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Примеры сильных продуктовых команд: </a:t>
            </a:r>
            <a:r>
              <a:rPr lang="ru-RU" dirty="0" err="1"/>
              <a:t>M</a:t>
            </a:r>
            <a:r>
              <a:rPr lang="en-US" dirty="0"/>
              <a:t>iro / </a:t>
            </a:r>
            <a:r>
              <a:rPr lang="en-US" dirty="0" err="1"/>
              <a:t>Skyeng</a:t>
            </a:r>
            <a:r>
              <a:rPr lang="en-US" dirty="0"/>
              <a:t> / </a:t>
            </a:r>
            <a:r>
              <a:rPr lang="en-US" dirty="0" err="1"/>
              <a:t>Lingualeo</a:t>
            </a:r>
            <a:r>
              <a:rPr lang="en-US" dirty="0"/>
              <a:t> / </a:t>
            </a:r>
            <a:r>
              <a:rPr lang="en-US" dirty="0" err="1"/>
              <a:t>Untimate</a:t>
            </a:r>
            <a:r>
              <a:rPr lang="en-US" dirty="0"/>
              <a:t> Guitar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/>
              <a:t>Примеры из СГАУ</a:t>
            </a:r>
            <a:r>
              <a:rPr lang="ru-RU" dirty="0"/>
              <a:t>: Илья Красинский, Антон Катков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качественно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</a:t>
            </a:r>
            <a:r>
              <a:rPr lang="ru-RU" dirty="0" err="1"/>
              <a:t>эмпатию</a:t>
            </a:r>
            <a:r>
              <a:rPr lang="ru-RU" dirty="0"/>
              <a:t>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 err="1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2230871"/>
            <a:ext cx="10515600" cy="4351338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отношенческое, поведенческое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исследовать поведение пользователей</a:t>
            </a:r>
            <a:r>
              <a:rPr lang="ru-RU" dirty="0"/>
              <a:t>, </a:t>
            </a:r>
            <a:r>
              <a:rPr lang="ru-RU" b="1" dirty="0"/>
              <a:t>выявить их «боли» и потребности</a:t>
            </a:r>
            <a:r>
              <a:rPr lang="ru-RU" dirty="0"/>
              <a:t>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сказывается не только на том, каким образом мы формулируем вопросы, но и на том, каким образом мы слышим ответы. 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настроен к идее нейтрально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разных членов команды: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подробный гайд — список тем и вопросов, которые нужно обсудить на интервью</a:t>
            </a:r>
          </a:p>
          <a:p>
            <a:r>
              <a:rPr lang="ru-RU" dirty="0"/>
              <a:t>Проводите интервью в паре или привлекайте коллег к прослушиванию записей интервью.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Качественные исследования нацелены на реконструкцию смысла, а не на статистические обобщения.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значимы.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 err="1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</a:t>
            </a:r>
            <a:r>
              <a:rPr lang="ru-RU" dirty="0" err="1"/>
              <a:t>Яндекс.Навигаторе</a:t>
            </a:r>
            <a:endParaRPr lang="ru-RU" dirty="0"/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эксперимента.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на прототипах, но и с работающими сервисами.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 Особенно полезно, если менеджер продуктов выступит модератором (или как минимум наблюдателем)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 Так мы сможем увидеть их сильные и слабые стороны, выбрать для своего продукта самые удачные решения или отбросить заведомо неудобные.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ru-RU" sz="3600" dirty="0" err="1"/>
              <a:t>P</a:t>
            </a:r>
            <a:r>
              <a:rPr lang="en-US" sz="3600" dirty="0"/>
              <a:t>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естественно для пользователей выполняются отдельные сценарии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тексты</a:t>
            </a:r>
            <a:endParaRPr lang="en-US" dirty="0"/>
          </a:p>
          <a:p>
            <a:r>
              <a:rPr lang="ru-RU" dirty="0"/>
              <a:t>можно даже оценить удобство конкретного интерфейсного элемента,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ru-RU" dirty="0" err="1"/>
              <a:t>u</a:t>
            </a:r>
            <a:r>
              <a:rPr lang="en-US" dirty="0" err="1"/>
              <a:t>sability</a:t>
            </a:r>
            <a:r>
              <a:rPr lang="en-US" dirty="0"/>
              <a:t>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U</a:t>
            </a:r>
            <a:r>
              <a:rPr lang="en-US" dirty="0"/>
              <a:t>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</a:t>
            </a:r>
            <a:r>
              <a:rPr lang="en" dirty="0" err="1"/>
              <a:t>Invision</a:t>
            </a:r>
            <a:r>
              <a:rPr lang="en" dirty="0"/>
              <a:t>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 err="1"/>
              <a:t>UXcrowd</a:t>
            </a:r>
            <a:r>
              <a:rPr lang="en" dirty="0"/>
              <a:t>, Maze, Loop11, </a:t>
            </a:r>
            <a:r>
              <a:rPr lang="ru-RU" dirty="0" err="1"/>
              <a:t>Фабуза</a:t>
            </a:r>
            <a:r>
              <a:rPr lang="ru-RU" dirty="0"/>
              <a:t>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4831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помогает создать во время сессии тестирования опыт, приближенный к реальному,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Модератор:</a:t>
            </a:r>
          </a:p>
          <a:p>
            <a:pPr>
              <a:spcBef>
                <a:spcPts val="0"/>
              </a:spcBef>
            </a:pPr>
            <a:r>
              <a:rPr lang="ru-RU" dirty="0"/>
              <a:t>наблюдает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уточняющие вопросы,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обсуждение полученного опыта.</a:t>
            </a:r>
          </a:p>
          <a:p>
            <a:pPr marL="0" indent="0">
              <a:buNone/>
            </a:pPr>
            <a:r>
              <a:rPr lang="ru-RU" dirty="0"/>
              <a:t>Присутствие модератора влияет на поведение респондентов,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грубые прототипы тестируют с модератором, чтобы выявить «логические ошибки» в продукте как можно раньше. А тестирование детальных прототипов помогает наблюдать более глубокое взаимодействие и оценивать собственно «юзабилити» продукта.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</a:t>
            </a:r>
            <a:r>
              <a:rPr lang="ru-RU" dirty="0" err="1"/>
              <a:t>продакт</a:t>
            </a:r>
            <a:r>
              <a:rPr lang="ru-RU" dirty="0"/>
              <a:t>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  <a:r>
              <a:rPr lang="ru-RU" dirty="0"/>
              <a:t> Обычно влияние участников фокус-группы друг на друга расценивается как негативный и даже опасный момент, но в этом влиянии есть и сильная сторона. В группе люди больше склонны делиться мнениями, чем в строгой обстановке тет-а-тет на интервью. 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9897" y="0"/>
            <a:ext cx="11610602" cy="75022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354735"/>
            <a:ext cx="10515600" cy="798656"/>
          </a:xfrm>
        </p:spPr>
        <p:txBody>
          <a:bodyPr/>
          <a:lstStyle/>
          <a:p>
            <a:r>
              <a:rPr lang="ru-RU" b="1" dirty="0"/>
              <a:t>Этнографические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1153391"/>
            <a:ext cx="10827326" cy="53498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chemeClr val="accent1"/>
                </a:solidFill>
              </a:rPr>
              <a:t>Тип:</a:t>
            </a:r>
            <a:r>
              <a:rPr lang="ru-RU" sz="31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3100" b="1" dirty="0"/>
              <a:t>Этнографическое исследование</a:t>
            </a:r>
            <a:r>
              <a:rPr lang="ru-RU" sz="3100" dirty="0"/>
              <a:t>, </a:t>
            </a:r>
            <a:r>
              <a:rPr lang="ru-RU" sz="3100" b="1" dirty="0"/>
              <a:t>полевое исследование</a:t>
            </a:r>
            <a:r>
              <a:rPr lang="ru-RU" sz="3100" dirty="0"/>
              <a:t> или наблюдение.</a:t>
            </a:r>
          </a:p>
          <a:p>
            <a:pPr marL="0" indent="0">
              <a:buNone/>
            </a:pPr>
            <a:r>
              <a:rPr lang="ru-RU" sz="3100" u="sng" dirty="0"/>
              <a:t>Наблюдение за поведением людей в «естественной среде обитания»</a:t>
            </a:r>
            <a:r>
              <a:rPr lang="ru-RU" sz="3100" dirty="0"/>
              <a:t>. </a:t>
            </a:r>
          </a:p>
          <a:p>
            <a:pPr marL="0" indent="0">
              <a:buNone/>
            </a:pPr>
            <a:r>
              <a:rPr lang="ru-RU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100" dirty="0"/>
              <a:t>Наблюдаем:</a:t>
            </a:r>
          </a:p>
          <a:p>
            <a:r>
              <a:rPr lang="ru-RU" sz="3100" dirty="0"/>
              <a:t>контекст, в котором находится потенциальный пользователь: кто и что его окружает,</a:t>
            </a:r>
          </a:p>
          <a:p>
            <a:r>
              <a:rPr lang="ru-RU" sz="31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ru-RU" sz="3100" dirty="0"/>
              <a:t>Преимущество в сравнении с интервью: человек может действовать «на автомате», а элементы обстановки могут быть настолько привычными, что он просто не сможет их отрефлексировать и рассказать интервьюеру, даже если очень постарается.</a:t>
            </a:r>
            <a:endParaRPr lang="ru-RU" sz="3100" b="1" i="1" dirty="0"/>
          </a:p>
          <a:p>
            <a:pPr marL="0" indent="0">
              <a:buNone/>
            </a:pPr>
            <a:endParaRPr lang="ru-RU" sz="3100" dirty="0"/>
          </a:p>
          <a:p>
            <a:pPr marL="0" indent="0">
              <a:buNone/>
            </a:pPr>
            <a:r>
              <a:rPr lang="ru-RU" sz="3100" dirty="0"/>
              <a:t>Наблюдение может быть </a:t>
            </a:r>
            <a:r>
              <a:rPr lang="ru-RU" sz="3100" b="1" dirty="0"/>
              <a:t>скрытым</a:t>
            </a:r>
            <a:r>
              <a:rPr lang="ru-RU" sz="3100" dirty="0"/>
              <a:t> (участники не знают о наблюдателе, он остается в стороне и не включается в ситуацию взаимодействия), и </a:t>
            </a:r>
            <a:r>
              <a:rPr lang="ru-RU" sz="3100" b="1" dirty="0"/>
              <a:t>открытым</a:t>
            </a:r>
            <a:r>
              <a:rPr lang="ru-RU" sz="3100" dirty="0"/>
              <a:t> (участники знают, что за ними наблюдают, но могут не знать истинных целей и гипотез исследования).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en-US" dirty="0" err="1"/>
              <a:t>Т</a:t>
            </a:r>
            <a:r>
              <a:rPr lang="ru-RU" dirty="0"/>
              <a:t>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 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 Можно тестировать сразу несколько вариантов.</a:t>
            </a:r>
          </a:p>
          <a:p>
            <a:r>
              <a:rPr lang="ru-RU" dirty="0"/>
              <a:t>Важно проверить, будет ли изменение статистически значимым —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улучшений.</a:t>
            </a:r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объективность.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«Почему?»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качественных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интернете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 Еще сложнее посчитать, оправдывают ли результаты исследований потраченные на них ресурсы. Когда можно считать, что исследование удалось?</a:t>
            </a:r>
          </a:p>
          <a:p>
            <a:r>
              <a:rPr lang="ru-RU" dirty="0"/>
              <a:t>Есть инсайты,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получили ответы на все вопросы, которые стояли в качестве задач исследования, подтвердили или опровергли все гипотезы,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список рекомендаций, то есть конкретных действий по улучшению продукта,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дать продуктовой команде рабочие выводы и рекомендации, а не бесполезный манускрипт. Например, можно сделать шаблон отчета — набор из нескольких вопросов, на которые </a:t>
            </a:r>
            <a:r>
              <a:rPr lang="ru-RU" dirty="0" err="1"/>
              <a:t>ресерчер</a:t>
            </a:r>
            <a:r>
              <a:rPr lang="ru-RU" dirty="0"/>
              <a:t> должен ответить по завершении исследования. А команде уже передается документ с отсортированным списком инсайтов, подтверждающих или опровергающих гипотезы,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717"/>
            <a:ext cx="10515600" cy="4649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CJM (Customer </a:t>
            </a:r>
            <a:r>
              <a:rPr lang="ru-RU" dirty="0" err="1"/>
              <a:t>J</a:t>
            </a:r>
            <a:r>
              <a:rPr lang="en-US" dirty="0"/>
              <a:t>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ru-RU" dirty="0" err="1"/>
              <a:t>R</a:t>
            </a:r>
            <a:r>
              <a:rPr lang="en-US" dirty="0"/>
              <a:t>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прибыль?</a:t>
            </a:r>
          </a:p>
          <a:p>
            <a:r>
              <a:rPr lang="ru-RU" dirty="0"/>
              <a:t>Сколько будет стоить поддержка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 (поддержка разработчиками, поддержка саппортом, админами, место на серверах и т.п.)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</a:t>
            </a:r>
            <a:r>
              <a:rPr lang="ru-RU" dirty="0" err="1"/>
              <a:t>сройка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4D56F-518C-7749-B966-06DE499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en-US" dirty="0" err="1"/>
              <a:t>Д</a:t>
            </a:r>
            <a:r>
              <a:rPr lang="ru-RU" dirty="0" err="1"/>
              <a:t>изайн</a:t>
            </a:r>
            <a:r>
              <a:rPr lang="ru-RU" dirty="0"/>
              <a:t>-мышление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14F97-EC7C-624A-B79E-47963DE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/>
              <a:t>Дизайн-мышление</a:t>
            </a:r>
            <a:r>
              <a:rPr lang="ru-RU" b="1" dirty="0"/>
              <a:t> </a:t>
            </a:r>
            <a:r>
              <a:rPr lang="ru-RU" dirty="0"/>
              <a:t>— метод создания продуктов и услуг, ориентированных на человека. 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Дизайн-мышление</a:t>
            </a:r>
            <a:r>
              <a:rPr lang="ru-RU" dirty="0"/>
              <a:t> (</a:t>
            </a:r>
            <a:r>
              <a:rPr lang="en" i="1" dirty="0"/>
              <a:t>design thinking</a:t>
            </a:r>
            <a:r>
              <a:rPr lang="en" dirty="0"/>
              <a:t>) — </a:t>
            </a:r>
            <a:r>
              <a:rPr lang="ru-RU" dirty="0"/>
              <a:t>методология решения инженерных, деловых и прочих задач, основывающаяся на творческом, а не аналитическом подходе.</a:t>
            </a:r>
            <a:br>
              <a:rPr lang="ru-RU" dirty="0"/>
            </a:br>
            <a:r>
              <a:rPr lang="ru-RU" dirty="0"/>
              <a:t>Главной особенностью дизайн-мышления, в отличие от аналитического мышления, является не критический анализ, а творческий процесс, в котором порой самые неожиданные идеи ведут к лучшему решению проблемы.</a:t>
            </a:r>
          </a:p>
          <a:p>
            <a:pPr marL="0" indent="0" algn="r">
              <a:buNone/>
            </a:pPr>
            <a:r>
              <a:rPr lang="ru-RU" dirty="0"/>
              <a:t>							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ikipedia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85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E343D-E6B6-9C4A-A93C-347A2A2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ru-RU" b="1" dirty="0"/>
              <a:t>5 правил </a:t>
            </a:r>
            <a:r>
              <a:rPr lang="ru-RU" b="1" dirty="0" err="1"/>
              <a:t>дизайн-мышления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39404-8527-0F46-88B5-7459B7DF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 err="1"/>
              <a:t>F</a:t>
            </a:r>
            <a:r>
              <a:rPr lang="en-US" b="1" dirty="0" err="1"/>
              <a:t>ailFast</a:t>
            </a:r>
            <a:r>
              <a:rPr lang="en-US" b="1" dirty="0"/>
              <a:t>: </a:t>
            </a:r>
            <a:r>
              <a:rPr lang="ru-RU" b="1" dirty="0"/>
              <a:t>«Ошибайся раньше, ошибайся чаще», или «Правило полной корзины»</a:t>
            </a:r>
            <a:br>
              <a:rPr lang="ru-RU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Чем больше ошибок совершила команда (и идей, выброшенных в корзину), тем вероятнее будет найдено работоспособное решение.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«Один прототип стоит тысячи слов»</a:t>
            </a:r>
            <a:br>
              <a:rPr lang="en-US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Немедленно воплотить идею — достаточно нарисовать ее на бумаге или собрать из подручных средств. 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«Первым делом — спросите пользователя»</a:t>
            </a:r>
            <a:br>
              <a:rPr lang="ru-RU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Сделанный из подручных средств прототип надо сразу же нести «в поле» —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увидеть первую реакцию тех, для кого и создается это решение.</a:t>
            </a:r>
            <a:endParaRPr lang="ru-RU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</a:t>
            </a:r>
            <a:r>
              <a:rPr lang="ru-RU" b="1" dirty="0" err="1"/>
              <a:t>Делайте</a:t>
            </a:r>
            <a:r>
              <a:rPr lang="ru-RU" b="1" dirty="0"/>
              <a:t> вместе!»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идеи лучше вынашивать в междисциплинарной команде из разных отделов.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Инженеры, маркетологи, продавцы и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дизайнеры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должны с самого начала работать вместе</a:t>
            </a:r>
            <a:endParaRPr lang="en-US" sz="1900" b="1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Меньше критикуем, больше проверяем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человек высказывает новую идею,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вместо того, чтобы резко ее критиковать,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попробуйте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поддержать развить ее, сказав простую фразу: «Да, и еще можно сделать вот так...». Вместо критики лучше проверить на практике.</a:t>
            </a:r>
            <a:br>
              <a:rPr lang="ru-RU" sz="2300" b="1" dirty="0"/>
            </a:br>
            <a:endParaRPr lang="ru-RU" sz="230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86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07F4-8081-9044-95D3-3E81E304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25192"/>
            <a:ext cx="3044687" cy="6175608"/>
          </a:xfrm>
        </p:spPr>
        <p:txBody>
          <a:bodyPr/>
          <a:lstStyle/>
          <a:p>
            <a:r>
              <a:rPr lang="ru-RU" dirty="0"/>
              <a:t>Процесс Дизайн-мышления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70AD0-D991-A645-988D-EF63220B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4" y="225192"/>
            <a:ext cx="8700566" cy="5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teve blank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4"/>
            <a:ext cx="10515600" cy="102725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690688"/>
            <a:ext cx="10338955" cy="4486275"/>
          </a:xfrm>
        </p:spPr>
        <p:txBody>
          <a:bodyPr>
            <a:normAutofit/>
          </a:bodyPr>
          <a:lstStyle/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 err="1"/>
              <a:t>M</a:t>
            </a:r>
            <a:r>
              <a:rPr lang="en-US" dirty="0"/>
              <a:t>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58510</TotalTime>
  <Words>5856</Words>
  <Application>Microsoft Macintosh PowerPoint</Application>
  <PresentationFormat>Широкоэкранный</PresentationFormat>
  <Paragraphs>508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Тема Office</vt:lpstr>
      <vt:lpstr>Product management</vt:lpstr>
      <vt:lpstr>Презентация PowerPoint</vt:lpstr>
      <vt:lpstr>Управление продуктом — это круто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CusDev: Интервью с пользователем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Хорошие/плохие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Продуктовые исследования</vt:lpstr>
      <vt:lpstr>Типы исследований</vt:lpstr>
      <vt:lpstr>Типы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Качественные исследования: Фокус-группы</vt:lpstr>
      <vt:lpstr>Фокус-группа vs Интервью</vt:lpstr>
      <vt:lpstr>Этнографические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Eye Tracking</vt:lpstr>
      <vt:lpstr>Количественные исследования</vt:lpstr>
      <vt:lpstr>Количественные исследования: A/B-тестирование</vt:lpstr>
      <vt:lpstr>A/B-тестирование</vt:lpstr>
      <vt:lpstr>A/B-тестирование</vt:lpstr>
      <vt:lpstr>Количественные исследования: Кластеризация качественных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  <vt:lpstr>Дизайн-мышление</vt:lpstr>
      <vt:lpstr>5 правил дизайн-мышления</vt:lpstr>
      <vt:lpstr>Процесс Дизайн-мышления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14</cp:revision>
  <dcterms:created xsi:type="dcterms:W3CDTF">2022-01-31T16:00:16Z</dcterms:created>
  <dcterms:modified xsi:type="dcterms:W3CDTF">2022-03-14T09:07:41Z</dcterms:modified>
</cp:coreProperties>
</file>